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9" r:id="rId4"/>
    <p:sldId id="260" r:id="rId5"/>
    <p:sldId id="261" r:id="rId6"/>
    <p:sldId id="264" r:id="rId7"/>
    <p:sldId id="265" r:id="rId8"/>
    <p:sldId id="266" r:id="rId9"/>
    <p:sldId id="258" r:id="rId10"/>
    <p:sldId id="267" r:id="rId11"/>
    <p:sldId id="268" r:id="rId12"/>
    <p:sldId id="269" r:id="rId13"/>
    <p:sldId id="271" r:id="rId14"/>
    <p:sldId id="272" r:id="rId15"/>
    <p:sldId id="274" r:id="rId16"/>
  </p:sldIdLst>
  <p:sldSz cx="10080625" cy="7561263"/>
  <p:notesSz cx="10020300" cy="6888163"/>
  <p:defaultTextStyle>
    <a:defPPr>
      <a:defRPr lang="ru-RU"/>
    </a:defPPr>
    <a:lvl1pPr marL="0" algn="l" defTabSz="108532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2664" algn="l" defTabSz="108532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85328" algn="l" defTabSz="108532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27992" algn="l" defTabSz="108532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70656" algn="l" defTabSz="108532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13320" algn="l" defTabSz="108532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55983" algn="l" defTabSz="108532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798648" algn="l" defTabSz="108532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41312" algn="l" defTabSz="108532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656" y="96"/>
      </p:cViewPr>
      <p:guideLst>
        <p:guide orient="horz" pos="2382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42130" cy="344408"/>
          </a:xfrm>
          <a:prstGeom prst="rect">
            <a:avLst/>
          </a:prstGeom>
        </p:spPr>
        <p:txBody>
          <a:bodyPr vert="horz" lIns="96611" tIns="48306" rIns="96611" bIns="48306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75852" y="0"/>
            <a:ext cx="4342130" cy="344408"/>
          </a:xfrm>
          <a:prstGeom prst="rect">
            <a:avLst/>
          </a:prstGeom>
        </p:spPr>
        <p:txBody>
          <a:bodyPr vert="horz" lIns="96611" tIns="48306" rIns="96611" bIns="48306" rtlCol="0"/>
          <a:lstStyle>
            <a:lvl1pPr algn="r">
              <a:defRPr sz="1300"/>
            </a:lvl1pPr>
          </a:lstStyle>
          <a:p>
            <a:fld id="{29108D32-EFF8-4238-9EAB-8008BE915398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5938"/>
            <a:ext cx="3444875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1" tIns="48306" rIns="96611" bIns="4830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02030" y="3271877"/>
            <a:ext cx="8016240" cy="3099674"/>
          </a:xfrm>
          <a:prstGeom prst="rect">
            <a:avLst/>
          </a:prstGeom>
        </p:spPr>
        <p:txBody>
          <a:bodyPr vert="horz" lIns="96611" tIns="48306" rIns="96611" bIns="4830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542560"/>
            <a:ext cx="4342130" cy="344408"/>
          </a:xfrm>
          <a:prstGeom prst="rect">
            <a:avLst/>
          </a:prstGeom>
        </p:spPr>
        <p:txBody>
          <a:bodyPr vert="horz" lIns="96611" tIns="48306" rIns="96611" bIns="48306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75852" y="6542560"/>
            <a:ext cx="4342130" cy="344408"/>
          </a:xfrm>
          <a:prstGeom prst="rect">
            <a:avLst/>
          </a:prstGeom>
        </p:spPr>
        <p:txBody>
          <a:bodyPr vert="horz" lIns="96611" tIns="48306" rIns="96611" bIns="48306" rtlCol="0" anchor="b"/>
          <a:lstStyle>
            <a:lvl1pPr algn="r">
              <a:defRPr sz="1300"/>
            </a:lvl1pPr>
          </a:lstStyle>
          <a:p>
            <a:fld id="{3C9C2AFB-A659-4D1B-9E96-CC4BF3FC4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8532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2664" algn="l" defTabSz="108532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5328" algn="l" defTabSz="108532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27992" algn="l" defTabSz="108532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0656" algn="l" defTabSz="108532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13320" algn="l" defTabSz="108532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55983" algn="l" defTabSz="108532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98648" algn="l" defTabSz="108532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41312" algn="l" defTabSz="108532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7035" y="5898515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533" tIns="54266" rIns="108533" bIns="54266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20026" y="5351112"/>
            <a:ext cx="9324578" cy="134772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20026" y="4284716"/>
            <a:ext cx="9324578" cy="1008168"/>
          </a:xfrm>
        </p:spPr>
        <p:txBody>
          <a:bodyPr anchor="b"/>
          <a:lstStyle>
            <a:lvl1pPr marL="0" indent="0" algn="l">
              <a:buNone/>
              <a:defRPr sz="2800">
                <a:solidFill>
                  <a:schemeClr val="tx2">
                    <a:shade val="75000"/>
                  </a:schemeClr>
                </a:solidFill>
              </a:defRPr>
            </a:lvl1pPr>
            <a:lvl2pPr marL="542664" indent="0" algn="ctr">
              <a:buNone/>
            </a:lvl2pPr>
            <a:lvl3pPr marL="1085328" indent="0" algn="ctr">
              <a:buNone/>
            </a:lvl3pPr>
            <a:lvl4pPr marL="1627992" indent="0" algn="ctr">
              <a:buNone/>
            </a:lvl4pPr>
            <a:lvl5pPr marL="2170656" indent="0" algn="ctr">
              <a:buNone/>
            </a:lvl5pPr>
            <a:lvl6pPr marL="2713320" indent="0" algn="ctr">
              <a:buNone/>
            </a:lvl6pPr>
            <a:lvl7pPr marL="3255983" indent="0" algn="ctr">
              <a:buNone/>
            </a:lvl7pPr>
            <a:lvl8pPr marL="3798648" indent="0" algn="ctr">
              <a:buNone/>
            </a:lvl8pPr>
            <a:lvl9pPr marL="434131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72563" y="7137832"/>
            <a:ext cx="836692" cy="27220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60469" y="605608"/>
            <a:ext cx="2016125" cy="6451578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2" y="605608"/>
            <a:ext cx="6888427" cy="6451578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948245" y="84020"/>
            <a:ext cx="3192198" cy="318554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9072563" y="7137832"/>
            <a:ext cx="836692" cy="27220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7035" y="3798165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533" tIns="54266" rIns="108533" bIns="54266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20026" y="1848310"/>
            <a:ext cx="9324578" cy="1344224"/>
          </a:xfrm>
        </p:spPr>
        <p:txBody>
          <a:bodyPr anchor="b"/>
          <a:lstStyle>
            <a:lvl1pPr marL="0" indent="0" algn="r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8961" y="3249299"/>
            <a:ext cx="9576594" cy="13063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32661" y="504085"/>
            <a:ext cx="9576594" cy="9275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36021" y="1764295"/>
            <a:ext cx="4620287" cy="5208871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5124318" y="1764295"/>
            <a:ext cx="4788297" cy="5208871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6021" y="5964997"/>
            <a:ext cx="9492588" cy="97316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10273" y="735123"/>
            <a:ext cx="4730040" cy="705369"/>
          </a:xfrm>
        </p:spPr>
        <p:txBody>
          <a:bodyPr anchor="ctr"/>
          <a:lstStyle>
            <a:lvl1pPr marL="0" indent="0">
              <a:buNone/>
              <a:defRPr sz="22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120829" y="735123"/>
            <a:ext cx="4731898" cy="705369"/>
          </a:xfrm>
        </p:spPr>
        <p:txBody>
          <a:bodyPr anchor="ctr"/>
          <a:lstStyle>
            <a:lvl1pPr marL="0" indent="0">
              <a:buNone/>
              <a:defRPr sz="22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10273" y="1450993"/>
            <a:ext cx="4730040" cy="4345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5124902" y="1450993"/>
            <a:ext cx="4727813" cy="4345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072562" y="7141193"/>
            <a:ext cx="840052" cy="27220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67035" y="6637110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533" tIns="54266" rIns="108533" bIns="54266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32661" y="504085"/>
            <a:ext cx="9576594" cy="9275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67035" y="6448925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533" tIns="54266" rIns="108533" bIns="54266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04032" y="6049014"/>
            <a:ext cx="9324578" cy="574097"/>
          </a:xfrm>
        </p:spPr>
        <p:txBody>
          <a:bodyPr anchor="ctr"/>
          <a:lstStyle>
            <a:lvl1pPr algn="l">
              <a:buNone/>
              <a:defRPr sz="24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504041" y="672112"/>
            <a:ext cx="3316457" cy="5292885"/>
          </a:xfrm>
        </p:spPr>
        <p:txBody>
          <a:bodyPr/>
          <a:lstStyle>
            <a:lvl1pPr marL="0" indent="0">
              <a:buNone/>
              <a:defRPr sz="1600"/>
            </a:lvl1pPr>
            <a:lvl2pPr>
              <a:buNone/>
              <a:defRPr sz="1400"/>
            </a:lvl2pPr>
            <a:lvl3pPr>
              <a:buNone/>
              <a:defRPr sz="12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941245" y="672112"/>
            <a:ext cx="5887365" cy="5292885"/>
          </a:xfrm>
        </p:spPr>
        <p:txBody>
          <a:bodyPr/>
          <a:lstStyle>
            <a:lvl1pPr>
              <a:defRPr sz="3800"/>
            </a:lvl1pPr>
            <a:lvl2pPr>
              <a:defRPr sz="34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864240" y="679869"/>
            <a:ext cx="5544344" cy="4032673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8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20026" y="5505853"/>
            <a:ext cx="6468401" cy="575847"/>
          </a:xfrm>
        </p:spPr>
        <p:txBody>
          <a:bodyPr anchor="ctr"/>
          <a:lstStyle>
            <a:lvl1pPr algn="l">
              <a:buNone/>
              <a:defRPr sz="24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20026" y="6100630"/>
            <a:ext cx="6468401" cy="847142"/>
          </a:xfrm>
        </p:spPr>
        <p:txBody>
          <a:bodyPr lIns="130240" tIns="0"/>
          <a:lstStyle>
            <a:lvl1pPr marL="0" indent="0"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7035" y="1158667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533" tIns="54266" rIns="108533" bIns="54266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36020" y="1713536"/>
            <a:ext cx="9576594" cy="4990084"/>
          </a:xfrm>
          <a:prstGeom prst="rect">
            <a:avLst/>
          </a:prstGeom>
        </p:spPr>
        <p:txBody>
          <a:bodyPr vert="horz" lIns="108533" tIns="54266" rIns="108533" bIns="54266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140443" y="84020"/>
            <a:ext cx="2772172" cy="318554"/>
          </a:xfrm>
          <a:prstGeom prst="rect">
            <a:avLst/>
          </a:prstGeom>
        </p:spPr>
        <p:txBody>
          <a:bodyPr vert="horz" lIns="108533" tIns="54266" rIns="108533" bIns="54266"/>
          <a:lstStyle>
            <a:lvl1pPr algn="l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444213" y="84020"/>
            <a:ext cx="3696229" cy="318554"/>
          </a:xfrm>
          <a:prstGeom prst="rect">
            <a:avLst/>
          </a:prstGeom>
        </p:spPr>
        <p:txBody>
          <a:bodyPr vert="horz" lIns="108533" tIns="54266" rIns="108533" bIns="54266"/>
          <a:lstStyle>
            <a:lvl1pPr algn="r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072562" y="7141201"/>
            <a:ext cx="840052" cy="269545"/>
          </a:xfrm>
          <a:prstGeom prst="rect">
            <a:avLst/>
          </a:prstGeom>
        </p:spPr>
        <p:txBody>
          <a:bodyPr vert="horz" lIns="108533" tIns="54266" rIns="108533" bIns="54266"/>
          <a:lstStyle>
            <a:lvl1pPr algn="r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6020" y="504085"/>
            <a:ext cx="9576594" cy="924154"/>
          </a:xfrm>
          <a:prstGeom prst="rect">
            <a:avLst/>
          </a:prstGeom>
        </p:spPr>
        <p:txBody>
          <a:bodyPr vert="horz" lIns="108533" tIns="54266" rIns="108533" bIns="54266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67035" y="1158667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533" tIns="54266" rIns="108533" bIns="54266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67035" y="1166480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533" tIns="54266" rIns="108533" bIns="54266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2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406998" indent="-406998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800" kern="1200">
          <a:solidFill>
            <a:schemeClr val="tx2"/>
          </a:solidFill>
          <a:latin typeface="+mn-lt"/>
          <a:ea typeface="+mn-ea"/>
          <a:cs typeface="+mn-cs"/>
        </a:defRPr>
      </a:lvl1pPr>
      <a:lvl2pPr marL="881829" indent="-339166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3400" kern="1200">
          <a:solidFill>
            <a:schemeClr val="tx2"/>
          </a:solidFill>
          <a:latin typeface="+mn-lt"/>
          <a:ea typeface="+mn-ea"/>
          <a:cs typeface="+mn-cs"/>
        </a:defRPr>
      </a:lvl2pPr>
      <a:lvl3pPr marL="1356660" indent="-271331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899324" indent="-271331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2441988" indent="-271331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5pPr>
      <a:lvl6pPr marL="2984651" indent="-271331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6pPr>
      <a:lvl7pPr marL="3527317" indent="-271331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900" kern="1200">
          <a:solidFill>
            <a:schemeClr val="tx2"/>
          </a:solidFill>
          <a:latin typeface="+mn-lt"/>
          <a:ea typeface="+mn-ea"/>
          <a:cs typeface="+mn-cs"/>
        </a:defRPr>
      </a:lvl7pPr>
      <a:lvl8pPr marL="4069979" indent="-271331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9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612643" indent="-271331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266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8532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2799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7065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133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559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7986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4131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1738" y="1589409"/>
            <a:ext cx="8568532" cy="333447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tt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Предупре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tt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дение и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противодействие коррупции в дошкольных образовательных учреждениях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97900" y="201858"/>
            <a:ext cx="9684826" cy="7867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08550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бязательства педагогических работников перед профессиональной деятельностью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97900" y="1154563"/>
            <a:ext cx="9605442" cy="7867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08550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Сохранение чести и достоинства, присущих педагогу, во всех обстоятельствах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56667" y="1916724"/>
            <a:ext cx="4524878" cy="7867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defTabSz="108550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Соблюдение этических принципов: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4" descr="image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435" y="3209009"/>
            <a:ext cx="3577221" cy="339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119697" y="2480842"/>
            <a:ext cx="3175353" cy="395681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законность,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объективность,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компетентность,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независимость;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тщательность;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справедливость;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честность;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гуманность;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демократичность;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профессионализм;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взаимоуважение;</a:t>
            </a: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Конфиденциальность.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 advTm="10000"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56667" y="160896"/>
            <a:ext cx="9446674" cy="84827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 bmk="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бязательства педагогических работников перед профессиональной деятельностью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77284" y="1275433"/>
            <a:ext cx="9526059" cy="1494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Педагогические работники несут ответственность перед обществом и государством и призваны: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lang="ru-RU" sz="2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оправдывать доверие и уважение общества к своей профессиональной деятельности, прилагать усилия для повышения ее престижа;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3" descr="image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284" y="3494823"/>
            <a:ext cx="4366110" cy="3238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4960929" y="2874194"/>
            <a:ext cx="4763029" cy="45199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108550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0408" algn="l"/>
              </a:tabLst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исполнять должностные обязанности добросовестно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высоком профессиональном уровне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целях обеспечения эффективной работы ДОУ;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defTabSz="108550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040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исходить из того, что 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признание, соблюдение и защита прав и свобод человека и гражданина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определяют основной смысл и содержание деятельности как ДОУ в целом, так и каждого педагогического работника;</a:t>
            </a:r>
          </a:p>
          <a:p>
            <a:pPr algn="just" defTabSz="108550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0408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defTabSz="1085501" eaLnBrk="0" fontAlgn="base" hangingPunct="0">
              <a:spcBef>
                <a:spcPct val="0"/>
              </a:spcBef>
              <a:spcAft>
                <a:spcPct val="0"/>
              </a:spcAft>
              <a:tabLst>
                <a:tab pos="450408" algn="l"/>
              </a:tabLst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4960929" y="6575191"/>
            <a:ext cx="4763029" cy="786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108550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• осуществлять свою деятельность в пределах полномочий;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 advClick="0" advTm="10000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" y="-393357"/>
            <a:ext cx="219285" cy="786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6" y="-393357"/>
            <a:ext cx="219285" cy="786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6" y="-393357"/>
            <a:ext cx="219285" cy="786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277284" y="299768"/>
            <a:ext cx="9565190" cy="84827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Обязательства педагогических работников перед профессиональной деятельностью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277284" y="1623618"/>
            <a:ext cx="9526059" cy="7867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108550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20255" algn="l"/>
              </a:tabLst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принимать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предусмотренные законодательством РФ 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меры по недопущению возникновения </a:t>
            </a:r>
            <a:r>
              <a:rPr kumimoji="0" lang="ru-RU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урегулированию возникших случаев конфликта интересов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64" name="Picture 16" descr="image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291" y="3113737"/>
            <a:ext cx="2243639" cy="316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2896949" y="3069125"/>
            <a:ext cx="6866141" cy="34951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108550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16487" algn="l"/>
              </a:tabLs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быть требовательными к себе, стремится к самосовершенствованию;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defTabSz="108550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16487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обеспечивать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регулярное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обновление и развитие профессиональных знаний и навыков;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defTabSz="108550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16487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поддерживать все усилия по продвижению демократии и прав человека через образование;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defTabSz="108550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16487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терять чувство меры и самообладания;</a:t>
            </a:r>
          </a:p>
          <a:p>
            <a:pPr algn="just" defTabSz="108550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16487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соблюдать деловой стиль, опрятность, аккуратность  и чувство меры во внешнем виде.</a:t>
            </a:r>
          </a:p>
          <a:p>
            <a:pPr algn="just" defTabSz="108550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16487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6667" y="922513"/>
            <a:ext cx="9219926" cy="49900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200" b="1" dirty="0" smtClean="0">
                <a:solidFill>
                  <a:srgbClr val="C00000"/>
                </a:solidFill>
              </a:rPr>
              <a:t> 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en-US" sz="4200" b="1" dirty="0" smtClean="0">
                <a:solidFill>
                  <a:srgbClr val="C00000"/>
                </a:solidFill>
              </a:rPr>
              <a:t> </a:t>
            </a:r>
            <a:r>
              <a:rPr lang="ru-RU" sz="4200" b="1" dirty="0" smtClean="0">
                <a:solidFill>
                  <a:srgbClr val="C00000"/>
                </a:solidFill>
              </a:rPr>
              <a:t>   </a:t>
            </a:r>
            <a:r>
              <a:rPr lang="ru-RU" sz="5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Борьбу с коррупцией нужно начать с самого </a:t>
            </a:r>
            <a:r>
              <a:rPr lang="ru-RU" sz="5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себя</a:t>
            </a:r>
            <a:r>
              <a:rPr lang="ru-RU" sz="5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требовать устранения коррупционных проявлений от окружающих.</a:t>
            </a:r>
            <a:endParaRPr lang="ru-RU" sz="5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000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_corrupt00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5435" y="1240085"/>
            <a:ext cx="9129139" cy="5875020"/>
          </a:xfrm>
        </p:spPr>
      </p:pic>
      <p:sp>
        <p:nvSpPr>
          <p:cNvPr id="5" name="Прямоугольник 4"/>
          <p:cNvSpPr/>
          <p:nvPr/>
        </p:nvSpPr>
        <p:spPr>
          <a:xfrm>
            <a:off x="1181300" y="366772"/>
            <a:ext cx="8175419" cy="755943"/>
          </a:xfrm>
          <a:prstGeom prst="rect">
            <a:avLst/>
          </a:prstGeom>
        </p:spPr>
        <p:txBody>
          <a:bodyPr wrap="square" lIns="108550" tIns="54276" rIns="108550" bIns="54276">
            <a:spAutoFit/>
          </a:bodyPr>
          <a:lstStyle/>
          <a:p>
            <a:r>
              <a:rPr lang="ru-RU" sz="4200" b="1" i="1" dirty="0" smtClean="0">
                <a:solidFill>
                  <a:srgbClr val="C00000"/>
                </a:solidFill>
              </a:rPr>
              <a:t>Скажем коррупции «Нет!»</a:t>
            </a:r>
            <a:endParaRPr lang="ru-RU" sz="4200" dirty="0"/>
          </a:p>
        </p:txBody>
      </p:sp>
    </p:spTree>
  </p:cSld>
  <p:clrMapOvr>
    <a:masterClrMapping/>
  </p:clrMapOvr>
  <p:transition spd="med" advClick="0" advTm="8000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евросеть\Desktop\img_113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" y="1"/>
            <a:ext cx="10080624" cy="75612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77294" y="125361"/>
            <a:ext cx="9049812" cy="1679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533" tIns="54266" rIns="108533" bIns="54266" anchor="ctr">
            <a:spAutoFit/>
          </a:bodyPr>
          <a:lstStyle/>
          <a:p>
            <a:pPr algn="ctr"/>
            <a:r>
              <a:rPr lang="ru-RU" sz="3400" b="1" dirty="0">
                <a:cs typeface="Arial" charset="0"/>
              </a:rPr>
              <a:t>9 декабря отмечается Международный день борьбы с коррупцией</a:t>
            </a:r>
          </a:p>
          <a:p>
            <a:pPr eaLnBrk="0" hangingPunct="0"/>
            <a:endParaRPr lang="ru-RU" sz="3400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4" name="Picture 5" descr="PM267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1646" y="1478999"/>
            <a:ext cx="4473277" cy="33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36052" y="5237826"/>
            <a:ext cx="8969307" cy="183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533" tIns="54266" rIns="108533" bIns="54266" anchor="ctr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Calibri" pitchFamily="34" charset="0"/>
              </a:rPr>
              <a:t>9 декабря 2003 года была открыта для подписания Конвенция ООН против коррупции, принятая Генеральной ассамблеей ООН </a:t>
            </a:r>
            <a:r>
              <a:rPr lang="ru-RU" sz="2800" b="1" dirty="0" smtClean="0">
                <a:solidFill>
                  <a:srgbClr val="000000"/>
                </a:solidFill>
                <a:latin typeface="Calibri" pitchFamily="34" charset="0"/>
              </a:rPr>
              <a:t>  1 </a:t>
            </a:r>
            <a:r>
              <a:rPr lang="ru-RU" sz="2800" b="1" dirty="0">
                <a:solidFill>
                  <a:srgbClr val="000000"/>
                </a:solidFill>
                <a:latin typeface="Calibri" pitchFamily="34" charset="0"/>
              </a:rPr>
              <a:t>ноября 2003 года.</a:t>
            </a:r>
            <a:br>
              <a:rPr lang="ru-RU" sz="2800" b="1" dirty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800" b="1" dirty="0">
                <a:solidFill>
                  <a:srgbClr val="000000"/>
                </a:solidFill>
                <a:latin typeface="Calibri" pitchFamily="34" charset="0"/>
              </a:rPr>
              <a:t>Россия в числе первых стран подписала Конвенцию. </a:t>
            </a:r>
          </a:p>
        </p:txBody>
      </p:sp>
    </p:spTree>
  </p:cSld>
  <p:clrMapOvr>
    <a:masterClrMapping/>
  </p:clrMapOvr>
  <p:transition spd="med" advClick="0" advTm="8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0265" y="262570"/>
            <a:ext cx="5327764" cy="694367"/>
          </a:xfrm>
          <a:prstGeom prst="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39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/>
        </p:spPr>
        <p:txBody>
          <a:bodyPr wrap="none" lIns="108533" tIns="54266" rIns="108533" bIns="54266" anchor="ctr">
            <a:spAutoFit/>
          </a:bodyPr>
          <a:lstStyle/>
          <a:p>
            <a:pPr indent="542664" algn="just" eaLnBrk="0" hangingPunct="0"/>
            <a:r>
              <a:rPr lang="ru-RU" altLang="ru-RU" sz="3800" b="1" dirty="0">
                <a:latin typeface="Times New Roman" pitchFamily="18" charset="0"/>
                <a:cs typeface="Times New Roman" pitchFamily="18" charset="0"/>
              </a:rPr>
              <a:t>КОРРУПЦИЯ – это: </a:t>
            </a:r>
          </a:p>
        </p:txBody>
      </p:sp>
      <p:sp>
        <p:nvSpPr>
          <p:cNvPr id="5" name="Стрелка: вправо 4"/>
          <p:cNvSpPr/>
          <p:nvPr/>
        </p:nvSpPr>
        <p:spPr>
          <a:xfrm>
            <a:off x="215776" y="1208327"/>
            <a:ext cx="3240360" cy="3048659"/>
          </a:xfrm>
          <a:prstGeom prst="rightArrow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397"/>
              </a:gs>
            </a:gsLst>
            <a:path path="circle">
              <a:fillToRect l="50000" t="50000" r="50000" b="50000"/>
            </a:path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 algn="ctr">
              <a:defRPr/>
            </a:pP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действия 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должностных лиц</a:t>
            </a:r>
          </a:p>
          <a:p>
            <a:pPr algn="ctr">
              <a:defRPr/>
            </a:pPr>
            <a:endParaRPr lang="ru-RU" b="1" dirty="0">
              <a:latin typeface="+mj-lt"/>
            </a:endParaRPr>
          </a:p>
        </p:txBody>
      </p:sp>
      <p:sp>
        <p:nvSpPr>
          <p:cNvPr id="6" name="Стрелка: вправо 5"/>
          <p:cNvSpPr/>
          <p:nvPr/>
        </p:nvSpPr>
        <p:spPr>
          <a:xfrm>
            <a:off x="436051" y="4542801"/>
            <a:ext cx="2857817" cy="2797360"/>
          </a:xfrm>
          <a:prstGeom prst="rightArrow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397"/>
              </a:gs>
            </a:gsLst>
            <a:path path="circle">
              <a:fillToRect l="50000" t="50000" r="50000" b="50000"/>
            </a:path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 algn="just">
              <a:defRPr/>
            </a:pPr>
            <a:endParaRPr lang="ru-RU" sz="3400" b="1" dirty="0">
              <a:solidFill>
                <a:schemeClr val="tx1"/>
              </a:solidFill>
              <a:latin typeface="+mj-lt"/>
            </a:endParaRPr>
          </a:p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действия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иных лиц</a:t>
            </a:r>
          </a:p>
          <a:p>
            <a:pPr algn="ctr">
              <a:defRPr/>
            </a:pPr>
            <a:endParaRPr lang="ru-RU" b="1" dirty="0">
              <a:latin typeface="+mj-lt"/>
            </a:endParaRPr>
          </a:p>
        </p:txBody>
      </p:sp>
      <p:sp>
        <p:nvSpPr>
          <p:cNvPr id="7" name="Прямоугольник: скругленные углы 6"/>
          <p:cNvSpPr/>
          <p:nvPr/>
        </p:nvSpPr>
        <p:spPr>
          <a:xfrm>
            <a:off x="3462249" y="1001908"/>
            <a:ext cx="5682519" cy="466816"/>
          </a:xfrm>
          <a:prstGeom prst="round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397"/>
              </a:gs>
            </a:gsLst>
            <a:path path="circle">
              <a:fillToRect l="50000" t="50000" r="50000" b="50000"/>
            </a:path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злоупотребление служебным положением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: скругленные углы 7"/>
          <p:cNvSpPr/>
          <p:nvPr/>
        </p:nvSpPr>
        <p:spPr>
          <a:xfrm>
            <a:off x="3452637" y="1478265"/>
            <a:ext cx="4939507" cy="356364"/>
          </a:xfrm>
          <a:prstGeom prst="round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397"/>
              </a:gs>
            </a:gsLst>
            <a:path path="circle">
              <a:fillToRect l="50000" t="50000" r="50000" b="50000"/>
            </a:path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дача (получение) взятки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: скругленные углы 8"/>
          <p:cNvSpPr/>
          <p:nvPr/>
        </p:nvSpPr>
        <p:spPr>
          <a:xfrm>
            <a:off x="3462250" y="1887982"/>
            <a:ext cx="4939507" cy="356364"/>
          </a:xfrm>
          <a:prstGeom prst="round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397"/>
              </a:gs>
            </a:gsLst>
            <a:path path="circle">
              <a:fillToRect l="50000" t="50000" r="50000" b="50000"/>
            </a:path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злоупотребление полномочиями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: скругленные углы 9"/>
          <p:cNvSpPr/>
          <p:nvPr/>
        </p:nvSpPr>
        <p:spPr>
          <a:xfrm>
            <a:off x="3532020" y="2256306"/>
            <a:ext cx="4939507" cy="356364"/>
          </a:xfrm>
          <a:prstGeom prst="round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397"/>
              </a:gs>
            </a:gsLst>
            <a:path path="circle">
              <a:fillToRect l="50000" t="50000" r="50000" b="50000"/>
            </a:path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  <a:latin typeface="+mj-lt"/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коммерческий подкуп </a:t>
            </a:r>
          </a:p>
          <a:p>
            <a:pPr algn="ctr">
              <a:defRPr/>
            </a:pPr>
            <a:endParaRPr lang="ru-RU" b="1" dirty="0">
              <a:latin typeface="+mj-lt"/>
            </a:endParaRPr>
          </a:p>
        </p:txBody>
      </p:sp>
      <p:sp>
        <p:nvSpPr>
          <p:cNvPr id="11" name="Прямоугольник: скругленные углы 10"/>
          <p:cNvSpPr/>
          <p:nvPr/>
        </p:nvSpPr>
        <p:spPr>
          <a:xfrm>
            <a:off x="3452637" y="2637386"/>
            <a:ext cx="5874402" cy="2016561"/>
          </a:xfrm>
          <a:prstGeom prst="round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397"/>
              </a:gs>
            </a:gsLst>
            <a:path path="circle">
              <a:fillToRect l="50000" t="50000" r="50000" b="50000"/>
            </a:path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  <a:latin typeface="+mj-lt"/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иное незаконное использование физическим лицом своего должностного положения вопреки законным интересам общества и государства </a:t>
            </a:r>
            <a:r>
              <a:rPr lang="ru-RU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целях получения выгоды для себя или для третьих лиц </a:t>
            </a:r>
          </a:p>
          <a:p>
            <a:pPr algn="ctr">
              <a:defRPr/>
            </a:pPr>
            <a:endParaRPr lang="ru-RU" b="1" dirty="0">
              <a:latin typeface="+mj-lt"/>
            </a:endParaRPr>
          </a:p>
        </p:txBody>
      </p:sp>
      <p:sp>
        <p:nvSpPr>
          <p:cNvPr id="12" name="Прямоугольник: скругленные углы 11"/>
          <p:cNvSpPr/>
          <p:nvPr/>
        </p:nvSpPr>
        <p:spPr>
          <a:xfrm>
            <a:off x="3452637" y="4828613"/>
            <a:ext cx="5874402" cy="1146308"/>
          </a:xfrm>
          <a:prstGeom prst="round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397"/>
              </a:gs>
            </a:gsLst>
            <a:path path="circle">
              <a:fillToRect l="50000" t="50000" r="50000" b="50000"/>
            </a:path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незаконное предоставление выгоды должностному лицу физическими лицами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: скругленные углы 12"/>
          <p:cNvSpPr/>
          <p:nvPr/>
        </p:nvSpPr>
        <p:spPr>
          <a:xfrm>
            <a:off x="3452637" y="5971861"/>
            <a:ext cx="5874402" cy="1146308"/>
          </a:xfrm>
          <a:prstGeom prst="round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397"/>
              </a:gs>
            </a:gsLst>
            <a:path path="circle">
              <a:fillToRect l="50000" t="50000" r="50000" b="50000"/>
            </a:path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незаконное предоставление выгоды должностному лицу от имени или в интересах юридического лица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800" y="0"/>
            <a:ext cx="9239615" cy="6018902"/>
          </a:xfrm>
          <a:prstGeom prst="rect">
            <a:avLst/>
          </a:prstGeom>
        </p:spPr>
        <p:txBody>
          <a:bodyPr wrap="square" lIns="108533" tIns="54266" rIns="108533" bIns="54266">
            <a:spAutoFit/>
          </a:bodyPr>
          <a:lstStyle/>
          <a:p>
            <a:pPr>
              <a:defRPr/>
            </a:pPr>
            <a:r>
              <a:rPr lang="ru-RU" sz="28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ПРОТИВОДЕЙСТВИЕ КОРРУПЦИИ – это деятельность </a:t>
            </a:r>
            <a:r>
              <a:rPr lang="ru-RU" sz="2800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органов власти </a:t>
            </a:r>
            <a:r>
              <a:rPr lang="ru-RU" sz="28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всех уровней, </a:t>
            </a:r>
            <a:r>
              <a:rPr lang="ru-RU" sz="2800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институтов гражданского общества</a:t>
            </a:r>
            <a:r>
              <a:rPr lang="ru-RU" sz="28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организаций</a:t>
            </a:r>
            <a:r>
              <a:rPr lang="ru-RU" sz="28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физических лиц </a:t>
            </a:r>
            <a:r>
              <a:rPr lang="ru-RU" sz="28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пределах их полномочий:</a:t>
            </a:r>
          </a:p>
          <a:p>
            <a:pPr>
              <a:defRPr/>
            </a:pPr>
            <a:endParaRPr lang="ru-RU" sz="34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ru-RU" sz="34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ru-RU" sz="34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ru-RU" sz="34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ru-RU" sz="34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ru-RU" sz="34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ru-RU" sz="34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ru-RU" sz="34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: усеченные противолежащие углы 4"/>
          <p:cNvSpPr/>
          <p:nvPr/>
        </p:nvSpPr>
        <p:spPr>
          <a:xfrm>
            <a:off x="431800" y="1980431"/>
            <a:ext cx="8850788" cy="2160240"/>
          </a:xfrm>
          <a:prstGeom prst="snip2Diag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081"/>
              </a:gs>
            </a:gsLst>
            <a:path path="circle">
              <a:fillToRect l="50000" t="50000" r="50000" b="50000"/>
            </a:path>
          </a:gradFill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>
              <a:defRPr/>
            </a:pPr>
            <a:r>
              <a:rPr lang="ru-RU" sz="3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а) по предупреждению коррупции, в том числе по выявлению и последующему устранению причин коррупции (</a:t>
            </a:r>
            <a:r>
              <a:rPr lang="ru-RU" sz="3400" i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профилактика коррупции</a:t>
            </a:r>
            <a:r>
              <a:rPr lang="ru-RU" sz="3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);</a:t>
            </a:r>
          </a:p>
        </p:txBody>
      </p:sp>
      <p:sp>
        <p:nvSpPr>
          <p:cNvPr id="6" name="Прямоугольник: усеченные противолежащие углы 5"/>
          <p:cNvSpPr/>
          <p:nvPr/>
        </p:nvSpPr>
        <p:spPr>
          <a:xfrm>
            <a:off x="503808" y="4284687"/>
            <a:ext cx="8850788" cy="1774376"/>
          </a:xfrm>
          <a:prstGeom prst="snip2Diag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081"/>
              </a:gs>
            </a:gsLst>
            <a:path path="circle">
              <a:fillToRect l="50000" t="50000" r="50000" b="50000"/>
            </a:path>
          </a:gradFill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>
              <a:defRPr/>
            </a:pPr>
            <a:r>
              <a:rPr lang="ru-RU" sz="28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б) по выявлению, предупреждению, пресечению, раскрытию и расследованию коррупционных правонарушений (</a:t>
            </a:r>
            <a:r>
              <a:rPr lang="ru-RU" sz="2800" i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борьба с коррупцией</a:t>
            </a:r>
            <a:r>
              <a:rPr lang="ru-RU" sz="28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);</a:t>
            </a:r>
          </a:p>
        </p:txBody>
      </p:sp>
      <p:sp>
        <p:nvSpPr>
          <p:cNvPr id="7" name="Прямоугольник: усеченные противолежащие углы 6"/>
          <p:cNvSpPr/>
          <p:nvPr/>
        </p:nvSpPr>
        <p:spPr>
          <a:xfrm>
            <a:off x="503808" y="6084887"/>
            <a:ext cx="8850788" cy="1265928"/>
          </a:xfrm>
          <a:prstGeom prst="snip2DiagRect">
            <a:avLst/>
          </a:prstGeom>
          <a:gradFill>
            <a:gsLst>
              <a:gs pos="0">
                <a:srgbClr val="FFFBDD">
                  <a:alpha val="13000"/>
                </a:srgbClr>
              </a:gs>
              <a:gs pos="100000">
                <a:srgbClr val="FFF081"/>
              </a:gs>
            </a:gsLst>
            <a:path path="circle">
              <a:fillToRect l="50000" t="50000" r="50000" b="50000"/>
            </a:path>
          </a:gradFill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533" tIns="54266" rIns="108533" bIns="54266" anchor="ctr"/>
          <a:lstStyle/>
          <a:p>
            <a:pPr>
              <a:defRPr/>
            </a:pPr>
            <a:r>
              <a:rPr lang="ru-RU" sz="28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в) по минимизации и (или) </a:t>
            </a:r>
            <a:r>
              <a:rPr lang="ru-RU" sz="2800" i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ликвидации последствий </a:t>
            </a:r>
            <a:r>
              <a:rPr lang="ru-RU" sz="28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коррупционных правонарушений</a:t>
            </a:r>
          </a:p>
        </p:txBody>
      </p:sp>
    </p:spTree>
  </p:cSld>
  <p:clrMapOvr>
    <a:masterClrMapping/>
  </p:clrMapOvr>
  <p:transition spd="med" advClick="0" advTm="10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багетная рамка 2"/>
          <p:cNvSpPr/>
          <p:nvPr/>
        </p:nvSpPr>
        <p:spPr>
          <a:xfrm>
            <a:off x="444654" y="174332"/>
            <a:ext cx="9284256" cy="2352392"/>
          </a:xfrm>
          <a:prstGeom prst="bevel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>
              <a:defRPr/>
            </a:pP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Статьей 13.3 Федерального закона № 273-ФЗ «О противодействии коррупции» 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юридических лиц всех организационно-правовых форм 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установлена обязанность разрабатывать и принимать </a:t>
            </a:r>
            <a:r>
              <a:rPr lang="ru-RU" sz="2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меры по предупреждению коррупции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Облачко с текстом: прямоугольное 3"/>
          <p:cNvSpPr/>
          <p:nvPr/>
        </p:nvSpPr>
        <p:spPr>
          <a:xfrm>
            <a:off x="314712" y="2792065"/>
            <a:ext cx="9284256" cy="779650"/>
          </a:xfrm>
          <a:prstGeom prst="wedgeRectCallout">
            <a:avLst>
              <a:gd name="adj1" fmla="val -16055"/>
              <a:gd name="adj2" fmla="val 86638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>
              <a:defRPr/>
            </a:pP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Согласно закону меры по предупреждению коррупции, принимаемые в организации, могут включать: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2506" y="6644397"/>
            <a:ext cx="9548565" cy="6950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недопущение составления неофициальной отчетности и использования поддельных документов.</a:t>
            </a:r>
          </a:p>
        </p:txBody>
      </p:sp>
      <p:sp>
        <p:nvSpPr>
          <p:cNvPr id="6" name="Прямоугольник: скругленные углы 5"/>
          <p:cNvSpPr/>
          <p:nvPr/>
        </p:nvSpPr>
        <p:spPr>
          <a:xfrm>
            <a:off x="301312" y="6294058"/>
            <a:ext cx="9548565" cy="34949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предотвращение и урегулирование конфликта интересов;</a:t>
            </a:r>
          </a:p>
        </p:txBody>
      </p:sp>
      <p:sp>
        <p:nvSpPr>
          <p:cNvPr id="7" name="Прямоугольник: скругленные углы 6"/>
          <p:cNvSpPr/>
          <p:nvPr/>
        </p:nvSpPr>
        <p:spPr>
          <a:xfrm>
            <a:off x="301312" y="5878189"/>
            <a:ext cx="9548565" cy="42622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принятие кодекса этики и служебного поведения работников организации;</a:t>
            </a:r>
          </a:p>
        </p:txBody>
      </p:sp>
      <p:sp>
        <p:nvSpPr>
          <p:cNvPr id="8" name="Прямоугольник: скругленные углы 7"/>
          <p:cNvSpPr/>
          <p:nvPr/>
        </p:nvSpPr>
        <p:spPr>
          <a:xfrm>
            <a:off x="284470" y="5187451"/>
            <a:ext cx="9576594" cy="69031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разработку и внедрение в практику стандартов и процедур, направленных на обеспечение добросовестной работы организации;</a:t>
            </a:r>
          </a:p>
        </p:txBody>
      </p:sp>
      <p:sp>
        <p:nvSpPr>
          <p:cNvPr id="9" name="Прямоугольник: скругленные углы 8"/>
          <p:cNvSpPr/>
          <p:nvPr/>
        </p:nvSpPr>
        <p:spPr>
          <a:xfrm>
            <a:off x="298492" y="4779006"/>
            <a:ext cx="9548565" cy="40802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сотрудничество организации с правоохранительными органами;</a:t>
            </a:r>
          </a:p>
        </p:txBody>
      </p:sp>
      <p:sp>
        <p:nvSpPr>
          <p:cNvPr id="10" name="Прямоугольник: скругленные углы 9"/>
          <p:cNvSpPr/>
          <p:nvPr/>
        </p:nvSpPr>
        <p:spPr>
          <a:xfrm>
            <a:off x="298492" y="3910857"/>
            <a:ext cx="9548565" cy="87374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определение подразделений или должностных лиц, ответственных за профилактику коррупционных и иных правонарушений;</a:t>
            </a:r>
          </a:p>
        </p:txBody>
      </p:sp>
    </p:spTree>
  </p:cSld>
  <p:clrMapOvr>
    <a:masterClrMapping/>
  </p:clrMapOvr>
  <p:transition spd="med" advClick="0" advTm="10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2962" y="537345"/>
            <a:ext cx="9496527" cy="1131937"/>
          </a:xfrm>
          <a:prstGeom prst="rect">
            <a:avLst/>
          </a:prstGeom>
        </p:spPr>
        <p:txBody>
          <a:bodyPr lIns="84668" tIns="42335" rIns="84668" bIns="42335">
            <a:spAutoFit/>
          </a:bodyPr>
          <a:lstStyle/>
          <a:p>
            <a:pPr algn="ctr">
              <a:defRPr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ст. 10 Федерального закона от 25.12.2008 № 273-ФЗ «О противодействии коррупции»</a:t>
            </a:r>
          </a:p>
        </p:txBody>
      </p:sp>
      <p:sp>
        <p:nvSpPr>
          <p:cNvPr id="5" name="Свиток: горизонтальный 4"/>
          <p:cNvSpPr/>
          <p:nvPr/>
        </p:nvSpPr>
        <p:spPr>
          <a:xfrm>
            <a:off x="191532" y="1199400"/>
            <a:ext cx="9193530" cy="6267126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 algn="just">
              <a:defRPr/>
            </a:pP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конфликтом интересов в настоящем Федеральном законе понимается ситуация, при которой </a:t>
            </a:r>
            <a:r>
              <a:rPr lang="ru-RU" sz="2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личная заинтересованность (прямая или косвенная)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лица, замещающего должность, замещение которой предусматривает обязанность принимать меры по предотвращению и урегулированию конфликта интересов, </a:t>
            </a:r>
            <a:r>
              <a:rPr lang="ru-RU" sz="2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влияет или может повлиять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надлежащее, объективное и беспристрастное исполнение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 должностных (служебных) обязанностей (осуществление полномочий)</a:t>
            </a:r>
          </a:p>
        </p:txBody>
      </p:sp>
    </p:spTree>
  </p:cSld>
  <p:clrMapOvr>
    <a:masterClrMapping/>
  </p:clrMapOvr>
  <p:transition spd="med" advClick="0" advTm="8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912355" y="446161"/>
            <a:ext cx="8619722" cy="1655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668" tIns="42335" rIns="84668" bIns="42335">
            <a:spAutoFit/>
          </a:bodyPr>
          <a:lstStyle/>
          <a:p>
            <a:pPr algn="ctr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ст. 11 Федерального закона от 25.12.2008 № 273-ФЗ «О противодействии коррупции»</a:t>
            </a:r>
          </a:p>
          <a:p>
            <a:pPr algn="ctr"/>
            <a:endParaRPr lang="ru-RU" sz="3400" dirty="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3" name="Прямоугольник: багетная рамка 2"/>
          <p:cNvSpPr/>
          <p:nvPr/>
        </p:nvSpPr>
        <p:spPr>
          <a:xfrm>
            <a:off x="356667" y="1970491"/>
            <a:ext cx="9415304" cy="5121496"/>
          </a:xfrm>
          <a:prstGeom prst="bevel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 algn="just">
              <a:defRPr/>
            </a:pP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Непринятие работником, являющимся стороной конфликта интересов, мер по предотвращению или урегулированию конфликта интересов является </a:t>
            </a:r>
            <a:r>
              <a:rPr lang="ru-RU" sz="2800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правонарушением, влекущим его увольнение 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соответствии с законодательством Российской Федерации</a:t>
            </a:r>
          </a:p>
        </p:txBody>
      </p:sp>
    </p:spTree>
  </p:cSld>
  <p:clrMapOvr>
    <a:masterClrMapping/>
  </p:clrMapOvr>
  <p:transition spd="med" advClick="0" advTm="8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виток: горизонтальный 3"/>
          <p:cNvSpPr/>
          <p:nvPr/>
        </p:nvSpPr>
        <p:spPr>
          <a:xfrm>
            <a:off x="201613" y="1720608"/>
            <a:ext cx="9455626" cy="5840655"/>
          </a:xfrm>
          <a:prstGeom prst="horizontalScroll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4668" tIns="42335" rIns="84668" bIns="42335" anchor="ctr"/>
          <a:lstStyle/>
          <a:p>
            <a:pPr algn="just"/>
            <a:r>
              <a:rPr lang="ru-RU" dirty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</a:rPr>
              <a:t>Конфликт интересов педагогического работника - ситуация, при которой у педагогического работника при осуществлении им профессиональной деятельности возникает личная заинтересованность в получении материальной выгоды или иного преимущества и которая влияет или может повлиять на надлежащее исполнение педагогическим работником профессиональных обязанностей вследствие противоречия между его личной заинтересованностью и интересами обучающегося, родителей (законных представителей) несовершеннолетних обучающихся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11907" y="778880"/>
            <a:ext cx="8518653" cy="1378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4668" tIns="42335" rIns="84668" bIns="42335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</a:rPr>
              <a:t>Федеральный закон от 29.12.2012 N 273-ФЗ</a:t>
            </a:r>
          </a:p>
          <a:p>
            <a:pPr algn="ctr"/>
            <a:endParaRPr lang="ru-RU" sz="2800" b="1" dirty="0">
              <a:latin typeface="Times New Roman" pitchFamily="18" charset="0"/>
            </a:endParaRPr>
          </a:p>
          <a:p>
            <a:pPr algn="ctr"/>
            <a:r>
              <a:rPr lang="ru-RU" sz="2800" b="1" dirty="0">
                <a:latin typeface="Times New Roman" pitchFamily="18" charset="0"/>
              </a:rPr>
              <a:t>«Об образовании в Российской Федерации»</a:t>
            </a:r>
          </a:p>
        </p:txBody>
      </p:sp>
    </p:spTree>
  </p:cSld>
  <p:clrMapOvr>
    <a:masterClrMapping/>
  </p:clrMapOvr>
  <p:transition spd="med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97900" y="255620"/>
          <a:ext cx="9684826" cy="645228"/>
        </p:xfrm>
        <a:graphic>
          <a:graphicData uri="http://schemas.openxmlformats.org/drawingml/2006/table">
            <a:tbl>
              <a:tblPr/>
              <a:tblGrid>
                <a:gridCol w="9684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5228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2100" b="1" spc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ЛОКАЛЬНЫЕ АКТЫ - Положение о нормах профессиональной этики педагогических работников</a:t>
                      </a:r>
                      <a:endParaRPr lang="ru-RU" sz="2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" y="-393357"/>
            <a:ext cx="219285" cy="786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56667" y="1473711"/>
            <a:ext cx="3095969" cy="195627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0430" tIns="54276" rIns="90430" bIns="54276" numCol="1" anchor="ctr" anchorCtr="0" compatLnSpc="1">
            <a:prstTxWarp prst="textNoShape">
              <a:avLst/>
            </a:prstTxWarp>
            <a:spAutoFit/>
          </a:bodyPr>
          <a:lstStyle/>
          <a:p>
            <a:pPr indent="391987" algn="just"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 bmk="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оложение о нормах профессиональной этики педагогических работников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stCxn id="21506" idx="3"/>
          </p:cNvCxnSpPr>
          <p:nvPr/>
        </p:nvCxnSpPr>
        <p:spPr>
          <a:xfrm flipV="1">
            <a:off x="3452636" y="2446855"/>
            <a:ext cx="793839" cy="49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023728" y="3590091"/>
            <a:ext cx="0" cy="18101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071123" y="5400232"/>
          <a:ext cx="1534380" cy="680514"/>
        </p:xfrm>
        <a:graphic>
          <a:graphicData uri="http://schemas.openxmlformats.org/drawingml/2006/table">
            <a:tbl>
              <a:tblPr/>
              <a:tblGrid>
                <a:gridCol w="1534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0514">
                <a:tc>
                  <a:txBody>
                    <a:bodyPr/>
                    <a:lstStyle/>
                    <a:p>
                      <a:pPr marL="431800" algn="just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цели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246475" y="1589412"/>
          <a:ext cx="5636251" cy="2822873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56362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8986">
                <a:tc>
                  <a:txBody>
                    <a:bodyPr/>
                    <a:lstStyle/>
                    <a:p>
                      <a:pPr marL="0" indent="0" algn="just"/>
                      <a:r>
                        <a:rPr kumimoji="0" lang="ru-RU" sz="2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устанавливает нормы профессиональной этики</a:t>
                      </a:r>
                      <a:r>
                        <a:rPr kumimoji="0" lang="ru-RU" sz="2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педагогических работников ДОУ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9127" marR="429127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3887">
                <a:tc>
                  <a:txBody>
                    <a:bodyPr/>
                    <a:lstStyle/>
                    <a:p>
                      <a:pPr marL="0" indent="0" algn="just"/>
                      <a:r>
                        <a:rPr kumimoji="0" lang="ru-RU" sz="2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обязательны для всех педагогических работников независимо от должности, наличия наград, стажа</a:t>
                      </a:r>
                      <a:r>
                        <a:rPr kumimoji="0" lang="ru-RU" sz="2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работы</a:t>
                      </a:r>
                    </a:p>
                    <a:p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9127" marR="429127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Левая фигурная скобка 20"/>
          <p:cNvSpPr/>
          <p:nvPr/>
        </p:nvSpPr>
        <p:spPr>
          <a:xfrm>
            <a:off x="2420647" y="4256986"/>
            <a:ext cx="476303" cy="2667577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8550" tIns="54276" rIns="108550" bIns="54276" rtlCol="0" anchor="ctr"/>
          <a:lstStyle/>
          <a:p>
            <a:pPr algn="ctr"/>
            <a:endParaRPr lang="ru-RU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214485" y="4126456"/>
            <a:ext cx="6668240" cy="6943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единого педагогического подхода в обучении 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9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воспитании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3214485" y="5058801"/>
            <a:ext cx="6668240" cy="6943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Осуществление единых требований к педагогическим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just"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работникам ДОУ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3214485" y="5916239"/>
            <a:ext cx="6668240" cy="6943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08550" tIns="54276" rIns="108550" bIns="5427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комфортных условий для воспитанников, родителей (законных представителей), педагогических работников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5233203" y="-20178355"/>
            <a:ext cx="10641821" cy="202080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7441631" tIns="3566331" rIns="2984188" bIns="337040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1085501" fontAlgn="base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микроклимата доверия и сотрудничества</a:t>
            </a:r>
          </a:p>
          <a:p>
            <a:pPr algn="just" defTabSz="108550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14485" y="6734021"/>
            <a:ext cx="6668240" cy="402000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 lIns="108550" tIns="54276" rIns="108550" bIns="54276" rtlCol="0">
            <a:spAutoFit/>
          </a:bodyPr>
          <a:lstStyle/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Обеспечение микроклимата доверия и сотрудничества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847</TotalTime>
  <Words>802</Words>
  <Application>Microsoft Office PowerPoint</Application>
  <PresentationFormat>Произвольный</PresentationFormat>
  <Paragraphs>91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Arial Unicode MS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Предупреждение и противодействие коррупции в дошкольных образовательных учреждениях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Предупреждение и противодействие коррупции в дошкольных образовательных учреждениях</dc:title>
  <dc:creator>Ильнур-ПК</dc:creator>
  <cp:lastModifiedBy>Пользователь</cp:lastModifiedBy>
  <cp:revision>30</cp:revision>
  <cp:lastPrinted>2021-02-14T09:19:10Z</cp:lastPrinted>
  <dcterms:created xsi:type="dcterms:W3CDTF">2019-03-14T21:10:10Z</dcterms:created>
  <dcterms:modified xsi:type="dcterms:W3CDTF">2021-02-14T09:24:29Z</dcterms:modified>
</cp:coreProperties>
</file>